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18"/>
  </p:notesMasterIdLst>
  <p:sldIdLst>
    <p:sldId id="256" r:id="rId2"/>
    <p:sldId id="260" r:id="rId3"/>
    <p:sldId id="259" r:id="rId4"/>
    <p:sldId id="257" r:id="rId5"/>
    <p:sldId id="268" r:id="rId6"/>
    <p:sldId id="264" r:id="rId7"/>
    <p:sldId id="263" r:id="rId8"/>
    <p:sldId id="265" r:id="rId9"/>
    <p:sldId id="269" r:id="rId10"/>
    <p:sldId id="274" r:id="rId11"/>
    <p:sldId id="275" r:id="rId12"/>
    <p:sldId id="272" r:id="rId13"/>
    <p:sldId id="278" r:id="rId14"/>
    <p:sldId id="273" r:id="rId15"/>
    <p:sldId id="27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17014F"/>
    <a:srgbClr val="9C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-7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7DB57-49CB-4884-A7B5-CE665CEB95B1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D042-A58C-488F-9153-7E15AE37B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8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9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50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9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49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44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51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29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48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34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17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3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E7157A4-1CB5-4B6E-84ED-C243102E35D5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C446148-DB36-4DA2-B209-EA22C16C192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13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4C0648FB-4388-443C-8D4E-4A9FF03360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A8D762E-DA8D-419A-BA44-68B93D3D92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A30134-A9A1-A6F8-3761-0739973D8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977048"/>
            <a:ext cx="9618133" cy="2960980"/>
          </a:xfrm>
        </p:spPr>
        <p:txBody>
          <a:bodyPr anchor="b">
            <a:normAutofit/>
          </a:bodyPr>
          <a:lstStyle/>
          <a:p>
            <a:pPr algn="l"/>
            <a:r>
              <a:rPr lang="en-IN" sz="6600">
                <a:solidFill>
                  <a:srgbClr val="FFFFFF"/>
                </a:solidFill>
              </a:rPr>
              <a:t>K-SVD Denoising Algorithm using Sparse and Redundant Dictionary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F7B0D45-BA27-3436-ABDD-47CF0929B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3" y="4960137"/>
            <a:ext cx="9618133" cy="1333087"/>
          </a:xfrm>
        </p:spPr>
        <p:txBody>
          <a:bodyPr anchor="t">
            <a:normAutofit/>
          </a:bodyPr>
          <a:lstStyle/>
          <a:p>
            <a:r>
              <a:rPr lang="en-IN" sz="2000"/>
              <a:t>Presenters:</a:t>
            </a:r>
          </a:p>
          <a:p>
            <a:r>
              <a:rPr lang="en-IN" sz="2000"/>
              <a:t>Shreeya Garg(22555)</a:t>
            </a:r>
          </a:p>
          <a:p>
            <a:r>
              <a:rPr lang="en-IN" sz="2000"/>
              <a:t>Aditya Banerjee(22455)</a:t>
            </a:r>
          </a:p>
        </p:txBody>
      </p:sp>
    </p:spTree>
    <p:extLst>
      <p:ext uri="{BB962C8B-B14F-4D97-AF65-F5344CB8AC3E}">
        <p14:creationId xmlns:p14="http://schemas.microsoft.com/office/powerpoint/2010/main" val="128322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uilding&#10;&#10;Description automatically generated">
            <a:extLst>
              <a:ext uri="{FF2B5EF4-FFF2-40B4-BE49-F238E27FC236}">
                <a16:creationId xmlns:a16="http://schemas.microsoft.com/office/drawing/2014/main" xmlns="" id="{9B1E3945-DE3F-9830-D801-DD15D6461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5685" r="21070"/>
          <a:stretch/>
        </p:blipFill>
        <p:spPr>
          <a:xfrm>
            <a:off x="174171" y="653144"/>
            <a:ext cx="6346370" cy="2960913"/>
          </a:xfrm>
          <a:prstGeom prst="rect">
            <a:avLst/>
          </a:prstGeom>
        </p:spPr>
      </p:pic>
      <p:pic>
        <p:nvPicPr>
          <p:cNvPr id="3" name="Picture 2" descr="A close-up of a building&#10;&#10;Description automatically generated">
            <a:extLst>
              <a:ext uri="{FF2B5EF4-FFF2-40B4-BE49-F238E27FC236}">
                <a16:creationId xmlns:a16="http://schemas.microsoft.com/office/drawing/2014/main" xmlns="" id="{7F83EB29-895B-A0DE-5D81-A9725D01E6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r="21071"/>
          <a:stretch/>
        </p:blipFill>
        <p:spPr>
          <a:xfrm>
            <a:off x="5627913" y="3705803"/>
            <a:ext cx="6346371" cy="3080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C4BC3054-0FCA-DE89-1873-F3857264EE5D}"/>
                  </a:ext>
                </a:extLst>
              </p:cNvPr>
              <p:cNvSpPr txBox="1"/>
              <p:nvPr/>
            </p:nvSpPr>
            <p:spPr>
              <a:xfrm>
                <a:off x="1164771" y="3797550"/>
                <a:ext cx="3820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=41,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3054-0FCA-DE89-1873-F3857264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1" y="3797550"/>
                <a:ext cx="382088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E6057C30-524F-D392-5845-E6F24239E963}"/>
                  </a:ext>
                </a:extLst>
              </p:cNvPr>
              <p:cNvSpPr txBox="1"/>
              <p:nvPr/>
            </p:nvSpPr>
            <p:spPr>
              <a:xfrm>
                <a:off x="7097484" y="3244725"/>
                <a:ext cx="3820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=26,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057C30-524F-D392-5845-E6F24239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84" y="3244725"/>
                <a:ext cx="3820886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072DF6-C875-7F9B-19CC-08E3C720DB54}"/>
              </a:ext>
            </a:extLst>
          </p:cNvPr>
          <p:cNvSpPr txBox="1"/>
          <p:nvPr/>
        </p:nvSpPr>
        <p:spPr>
          <a:xfrm>
            <a:off x="174171" y="161288"/>
            <a:ext cx="11615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rgbClr val="008080"/>
                </a:solidFill>
                <a:latin typeface="Book Antiqua" panose="02040602050305030304" pitchFamily="18" charset="0"/>
              </a:rPr>
              <a:t>Image Denoising through KSVD algorithm when gaussian noise is added artificially.</a:t>
            </a:r>
          </a:p>
        </p:txBody>
      </p:sp>
    </p:spTree>
    <p:extLst>
      <p:ext uri="{BB962C8B-B14F-4D97-AF65-F5344CB8AC3E}">
        <p14:creationId xmlns:p14="http://schemas.microsoft.com/office/powerpoint/2010/main" val="25995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879AA-A45F-FD59-C26A-6FEDD7D2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00" y="555608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8080"/>
                </a:solidFill>
              </a:rPr>
              <a:t>Some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E8AB56-6165-FAC2-ACD5-05B2D5B7DF6C}"/>
              </a:ext>
            </a:extLst>
          </p:cNvPr>
          <p:cNvSpPr txBox="1"/>
          <p:nvPr/>
        </p:nvSpPr>
        <p:spPr>
          <a:xfrm>
            <a:off x="164157" y="2055224"/>
            <a:ext cx="3133580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algn="just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Book Antiqua" panose="02040602050305030304" pitchFamily="18" charset="0"/>
              </a:rPr>
              <a:t>Test image processed through KSVD Algorithm (Parameters</a:t>
            </a:r>
            <a:r>
              <a:rPr lang="en-US" sz="2000" dirty="0" smtClean="0">
                <a:latin typeface="Book Antiqua" panose="02040602050305030304" pitchFamily="18" charset="0"/>
              </a:rPr>
              <a:t>: No. of atoms=256, Noise=61.36 </a:t>
            </a:r>
            <a:r>
              <a:rPr lang="en-US" sz="2000" dirty="0">
                <a:latin typeface="Book Antiqua" panose="02040602050305030304" pitchFamily="18" charset="0"/>
              </a:rPr>
              <a:t>Patch </a:t>
            </a:r>
            <a:r>
              <a:rPr lang="en-US" sz="2000" dirty="0" smtClean="0">
                <a:latin typeface="Book Antiqua" panose="02040602050305030304" pitchFamily="18" charset="0"/>
              </a:rPr>
              <a:t>size=10x10</a:t>
            </a:r>
            <a:r>
              <a:rPr lang="en-US" sz="2000" dirty="0">
                <a:latin typeface="Book Antiqua" panose="02040602050305030304" pitchFamily="18" charset="0"/>
              </a:rPr>
              <a:t>, </a:t>
            </a:r>
            <a:r>
              <a:rPr lang="en-US" sz="2000" dirty="0" err="1" smtClean="0">
                <a:latin typeface="Book Antiqua" panose="02040602050305030304" pitchFamily="18" charset="0"/>
              </a:rPr>
              <a:t>sparcity</a:t>
            </a:r>
            <a:r>
              <a:rPr lang="en-US" sz="2000" dirty="0" smtClean="0">
                <a:latin typeface="Book Antiqua" panose="02040602050305030304" pitchFamily="18" charset="0"/>
              </a:rPr>
              <a:t>=1, </a:t>
            </a:r>
            <a:r>
              <a:rPr lang="en-US" sz="2000" dirty="0">
                <a:latin typeface="Book Antiqua" panose="02040602050305030304" pitchFamily="18" charset="0"/>
              </a:rPr>
              <a:t>number of </a:t>
            </a:r>
            <a:r>
              <a:rPr lang="en-US" sz="2000" dirty="0" smtClean="0">
                <a:latin typeface="Book Antiqua" panose="02040602050305030304" pitchFamily="18" charset="0"/>
              </a:rPr>
              <a:t>iterations=10</a:t>
            </a:r>
            <a:r>
              <a:rPr lang="en-US" sz="2000" dirty="0">
                <a:latin typeface="Book Antiqua" panose="02040602050305030304" pitchFamily="18" charset="0"/>
              </a:rPr>
              <a:t>.) </a:t>
            </a:r>
          </a:p>
          <a:p>
            <a:pPr algn="just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Book Antiqua" panose="02040602050305030304" pitchFamily="18" charset="0"/>
            </a:endParaRPr>
          </a:p>
          <a:p>
            <a:pPr algn="just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latin typeface="Book Antiqua" panose="02040602050305030304" pitchFamily="18" charset="0"/>
              </a:rPr>
              <a:t>PSNR= </a:t>
            </a:r>
            <a:r>
              <a:rPr lang="en-IN" sz="2000" b="1" dirty="0">
                <a:latin typeface="Book Antiqua" panose="02040602050305030304" pitchFamily="18" charset="0"/>
              </a:rPr>
              <a:t>10.37</a:t>
            </a:r>
          </a:p>
          <a:p>
            <a:pPr algn="just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IN" sz="2000" b="1" dirty="0">
                <a:latin typeface="Book Antiqua" panose="02040602050305030304" pitchFamily="18" charset="0"/>
              </a:rPr>
              <a:t>MSE= 5971.44</a:t>
            </a:r>
            <a:endParaRPr lang="en-US" sz="2000" b="1" dirty="0">
              <a:latin typeface="Book Antiqua" panose="0204060205030503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093" y="2055224"/>
            <a:ext cx="8582907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43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04C0BC6-B04D-4459-B721-9C030C392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2F024E-D853-479C-B5A9-08293A2D72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sitting in a chair&#10;&#10;Description automatically generated">
            <a:extLst>
              <a:ext uri="{FF2B5EF4-FFF2-40B4-BE49-F238E27FC236}">
                <a16:creationId xmlns:a16="http://schemas.microsoft.com/office/drawing/2014/main" xmlns="" id="{94F11080-00CF-911E-C1FB-10CDCEFD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281" y="480060"/>
            <a:ext cx="9215438" cy="58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44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B3FCC3A-B30A-C5F3-EBD4-C482E09E9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3" y="557573"/>
            <a:ext cx="2759491" cy="537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F7F5B7-2975-CC83-CD30-EF9957DBE082}"/>
              </a:ext>
            </a:extLst>
          </p:cNvPr>
          <p:cNvSpPr txBox="1"/>
          <p:nvPr/>
        </p:nvSpPr>
        <p:spPr>
          <a:xfrm>
            <a:off x="3851824" y="557573"/>
            <a:ext cx="4659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Book Antiqua" panose="02040602050305030304" pitchFamily="18" charset="0"/>
              </a:rPr>
              <a:t>Noise is visible in the restored as it is combined with the noisy image.  </a:t>
            </a:r>
          </a:p>
          <a:p>
            <a:pPr marL="342900" indent="-342900" algn="just"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Book Antiqua" panose="02040602050305030304" pitchFamily="18" charset="0"/>
              </a:rPr>
              <a:t>This restored image can be further </a:t>
            </a:r>
            <a:r>
              <a:rPr lang="en-US" sz="2000" dirty="0" err="1" smtClean="0">
                <a:latin typeface="Book Antiqua" panose="02040602050305030304" pitchFamily="18" charset="0"/>
              </a:rPr>
              <a:t>denoised</a:t>
            </a:r>
            <a:r>
              <a:rPr lang="en-US" sz="2000" dirty="0" smtClean="0">
                <a:latin typeface="Book Antiqua" panose="02040602050305030304" pitchFamily="18" charset="0"/>
              </a:rPr>
              <a:t> by feeding it back to the algorithm.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F7F5B7-2975-CC83-CD30-EF9957DBE082}"/>
              </a:ext>
            </a:extLst>
          </p:cNvPr>
          <p:cNvSpPr txBox="1"/>
          <p:nvPr/>
        </p:nvSpPr>
        <p:spPr>
          <a:xfrm>
            <a:off x="6181367" y="5226243"/>
            <a:ext cx="534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008080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Book Antiqua" panose="02040602050305030304" pitchFamily="18" charset="0"/>
              </a:rPr>
              <a:t>Next slide shows the restored image without mixing in the original image </a:t>
            </a:r>
            <a:endParaRPr lang="en-US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8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04C0BC6-B04D-4459-B721-9C030C392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2F024E-D853-479C-B5A9-08293A2D72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CBFE53-F2B2-18DD-0F77-1050A7B9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6210" y="480060"/>
            <a:ext cx="9179579" cy="58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6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B3FCC3A-B30A-C5F3-EBD4-C482E09E9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3" y="557573"/>
            <a:ext cx="2759491" cy="537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2E64D2-80C2-AC65-E94F-0FD61B6A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90" y="553757"/>
            <a:ext cx="2914360" cy="536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F7F5B7-2975-CC83-CD30-EF9957DBE082}"/>
              </a:ext>
            </a:extLst>
          </p:cNvPr>
          <p:cNvSpPr txBox="1"/>
          <p:nvPr/>
        </p:nvSpPr>
        <p:spPr>
          <a:xfrm>
            <a:off x="7108372" y="2151727"/>
            <a:ext cx="46590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Book Antiqua" panose="02040602050305030304" pitchFamily="18" charset="0"/>
              </a:rPr>
              <a:t>Observe that the </a:t>
            </a:r>
            <a:r>
              <a:rPr lang="en-US" sz="2000" dirty="0">
                <a:latin typeface="Book Antiqua" panose="02040602050305030304" pitchFamily="18" charset="0"/>
              </a:rPr>
              <a:t>portion of the image with pixels arranged in straight line are very well represented</a:t>
            </a:r>
            <a:r>
              <a:rPr lang="en-US" sz="2000" dirty="0" smtClean="0">
                <a:latin typeface="Book Antiqua" panose="02040602050305030304" pitchFamily="18" charset="0"/>
              </a:rPr>
              <a:t>.</a:t>
            </a:r>
          </a:p>
          <a:p>
            <a:pPr marL="342900" indent="-342900" algn="just"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Book Antiqua" panose="02040602050305030304" pitchFamily="18" charset="0"/>
              </a:rPr>
              <a:t>There is a blurring effect in the restored image, and some portions are well represented while others have their details not clearly visible.</a:t>
            </a:r>
            <a:endParaRPr lang="en-US" sz="200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8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E194971-2F2D-44B0-8AE6-FF2DCCEE0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xmlns="" id="{1FF9A61E-EB11-4C46-82E1-3E00A3B4B4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E564EB3-35F2-4EFF-87DC-642DC02052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4BA0C938-1486-4635-9F6C-44D521FA6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42A7ABB-6A86-4A02-A072-FA82CDCE53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C57617-1EA1-9123-22B7-A1946AB75631}"/>
              </a:ext>
            </a:extLst>
          </p:cNvPr>
          <p:cNvSpPr/>
          <p:nvPr/>
        </p:nvSpPr>
        <p:spPr>
          <a:xfrm>
            <a:off x="4365356" y="806365"/>
            <a:ext cx="7020747" cy="5229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0" cap="all" spc="20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B6916720-6D22-4D4B-BC19-23008C7DD4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57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DE751E-AD6E-D5E8-DD36-354CCF90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808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E2EACF-6655-7320-54B0-1607742DA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Problem Description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Methodology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Sparse Coding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Orthogonal Matching Pursuit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Dictionary Learning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Results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Analysis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81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53F0C-23AB-33AE-2BA6-28EE8126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585216"/>
            <a:ext cx="3505200" cy="1499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8080"/>
                </a:solidFill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5402B7-B0FB-E568-0BA7-F2B745C64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171" y="473935"/>
            <a:ext cx="6814458" cy="2258569"/>
          </a:xfrm>
        </p:spPr>
        <p:txBody>
          <a:bodyPr>
            <a:normAutofit/>
          </a:bodyPr>
          <a:lstStyle/>
          <a:p>
            <a:pPr marL="285750" indent="-285750" algn="just" defTabSz="457200"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Book Antiqua" panose="02040602050305030304" pitchFamily="18" charset="0"/>
              </a:rPr>
              <a:t>Image denoising is a critical task in computer vision and image processing with applications ranging from medical image analysis to surveillance systems. </a:t>
            </a:r>
          </a:p>
          <a:p>
            <a:pPr marL="285750" indent="-285750" algn="just" defTabSz="457200"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Book Antiqua" panose="02040602050305030304" pitchFamily="18" charset="0"/>
              </a:rPr>
              <a:t>The presented project aims at denoising the images using KSVD algorithm and optimize its performance by tuning different parameter.</a:t>
            </a:r>
            <a:endParaRPr lang="en-IN" sz="2000" dirty="0">
              <a:latin typeface="Book Antiqua" panose="02040602050305030304" pitchFamily="18" charset="0"/>
            </a:endParaRPr>
          </a:p>
        </p:txBody>
      </p:sp>
      <p:pic>
        <p:nvPicPr>
          <p:cNvPr id="4" name="Picture 3" descr="A black and white image of a plane&#10;&#10;Description automatically generated">
            <a:extLst>
              <a:ext uri="{FF2B5EF4-FFF2-40B4-BE49-F238E27FC236}">
                <a16:creationId xmlns:a16="http://schemas.microsoft.com/office/drawing/2014/main" xmlns="" id="{356513C0-5E63-75A7-D2A2-CFDE4B09B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7039" r="63276" b="1984"/>
          <a:stretch/>
        </p:blipFill>
        <p:spPr>
          <a:xfrm>
            <a:off x="1024128" y="2922976"/>
            <a:ext cx="3875077" cy="3771738"/>
          </a:xfrm>
          <a:prstGeom prst="rect">
            <a:avLst/>
          </a:prstGeom>
        </p:spPr>
      </p:pic>
      <p:pic>
        <p:nvPicPr>
          <p:cNvPr id="5" name="Picture 4" descr="A black and white image of a plane&#10;&#10;Description automatically generated">
            <a:extLst>
              <a:ext uri="{FF2B5EF4-FFF2-40B4-BE49-F238E27FC236}">
                <a16:creationId xmlns:a16="http://schemas.microsoft.com/office/drawing/2014/main" xmlns="" id="{F16C61BD-90E5-0FD7-8528-B85338170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3" t="7039" r="20752" b="1984"/>
          <a:stretch/>
        </p:blipFill>
        <p:spPr>
          <a:xfrm>
            <a:off x="6847115" y="2922976"/>
            <a:ext cx="4158341" cy="377173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26DDC7B2-B1B0-4717-029B-E99E9040C7AB}"/>
              </a:ext>
            </a:extLst>
          </p:cNvPr>
          <p:cNvSpPr/>
          <p:nvPr/>
        </p:nvSpPr>
        <p:spPr>
          <a:xfrm>
            <a:off x="4899205" y="4800600"/>
            <a:ext cx="1947910" cy="31568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9F590F-B74E-7335-80E4-D8E04E82FFD3}"/>
              </a:ext>
            </a:extLst>
          </p:cNvPr>
          <p:cNvSpPr txBox="1"/>
          <p:nvPr/>
        </p:nvSpPr>
        <p:spPr>
          <a:xfrm>
            <a:off x="4899205" y="4234543"/>
            <a:ext cx="18717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00" dirty="0">
                <a:latin typeface="Book Antiqua" panose="02040602050305030304" pitchFamily="18" charset="0"/>
              </a:rPr>
              <a:t>Denoising Algorithm</a:t>
            </a:r>
          </a:p>
        </p:txBody>
      </p:sp>
    </p:spTree>
    <p:extLst>
      <p:ext uri="{BB962C8B-B14F-4D97-AF65-F5344CB8AC3E}">
        <p14:creationId xmlns:p14="http://schemas.microsoft.com/office/powerpoint/2010/main" val="371612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60BC76F-162B-180E-7E21-6560209D1971}"/>
              </a:ext>
            </a:extLst>
          </p:cNvPr>
          <p:cNvSpPr/>
          <p:nvPr/>
        </p:nvSpPr>
        <p:spPr>
          <a:xfrm>
            <a:off x="7891274" y="117661"/>
            <a:ext cx="2204358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xmlns="" id="{A209CD33-CDB1-6F90-755D-620850671DEE}"/>
              </a:ext>
            </a:extLst>
          </p:cNvPr>
          <p:cNvSpPr/>
          <p:nvPr/>
        </p:nvSpPr>
        <p:spPr>
          <a:xfrm>
            <a:off x="7632739" y="1356478"/>
            <a:ext cx="2841172" cy="478585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A793562-7966-95CA-8D77-1E10D08987F4}"/>
              </a:ext>
            </a:extLst>
          </p:cNvPr>
          <p:cNvSpPr/>
          <p:nvPr/>
        </p:nvSpPr>
        <p:spPr>
          <a:xfrm>
            <a:off x="7929375" y="2365994"/>
            <a:ext cx="2223403" cy="414441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FF8B43DD-A759-2982-DB4C-0B431D02114C}"/>
              </a:ext>
            </a:extLst>
          </p:cNvPr>
          <p:cNvSpPr/>
          <p:nvPr/>
        </p:nvSpPr>
        <p:spPr>
          <a:xfrm>
            <a:off x="7823238" y="3320547"/>
            <a:ext cx="2223403" cy="566051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xmlns="" id="{69909BA5-9F90-5716-5E05-F1FEE6B528F5}"/>
              </a:ext>
            </a:extLst>
          </p:cNvPr>
          <p:cNvSpPr/>
          <p:nvPr/>
        </p:nvSpPr>
        <p:spPr>
          <a:xfrm>
            <a:off x="8011018" y="4271627"/>
            <a:ext cx="1828801" cy="1154261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BF662A-DE9C-2C39-8223-8E3C9EDCF17D}"/>
              </a:ext>
            </a:extLst>
          </p:cNvPr>
          <p:cNvSpPr txBox="1"/>
          <p:nvPr/>
        </p:nvSpPr>
        <p:spPr>
          <a:xfrm>
            <a:off x="8046396" y="271549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Century" panose="02040604050505020304" pitchFamily="18" charset="0"/>
              </a:rPr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C0BA7AD-A43A-84AE-3327-743FA95DDCEF}"/>
              </a:ext>
            </a:extLst>
          </p:cNvPr>
          <p:cNvSpPr txBox="1"/>
          <p:nvPr/>
        </p:nvSpPr>
        <p:spPr>
          <a:xfrm>
            <a:off x="7338824" y="1411104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Dictionary Initialization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1A4F2D-6B42-3964-CCBD-7A0C1DB4955C}"/>
              </a:ext>
            </a:extLst>
          </p:cNvPr>
          <p:cNvSpPr txBox="1"/>
          <p:nvPr/>
        </p:nvSpPr>
        <p:spPr>
          <a:xfrm>
            <a:off x="7480338" y="2365994"/>
            <a:ext cx="316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Sparse Coding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9969325-BB7D-31E1-88DD-F338A461FC60}"/>
              </a:ext>
            </a:extLst>
          </p:cNvPr>
          <p:cNvSpPr txBox="1"/>
          <p:nvPr/>
        </p:nvSpPr>
        <p:spPr>
          <a:xfrm>
            <a:off x="7287118" y="3418512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Dictionary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F3B5516-198B-ED16-17A3-72B425849A57}"/>
              </a:ext>
            </a:extLst>
          </p:cNvPr>
          <p:cNvSpPr txBox="1"/>
          <p:nvPr/>
        </p:nvSpPr>
        <p:spPr>
          <a:xfrm>
            <a:off x="8197433" y="4569784"/>
            <a:ext cx="1475012" cy="66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Stopping Criteria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27667515-AC8D-8244-5044-3F9B7BC3EDA5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8993453" y="825547"/>
            <a:ext cx="0" cy="5855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374ADC6-4DD9-DA71-F6E6-3E839FBC34E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993453" y="1780436"/>
            <a:ext cx="0" cy="5855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D7B68DE-E7BA-0531-38A4-EDA8A8A57C83}"/>
              </a:ext>
            </a:extLst>
          </p:cNvPr>
          <p:cNvCxnSpPr>
            <a:stCxn id="7" idx="3"/>
          </p:cNvCxnSpPr>
          <p:nvPr/>
        </p:nvCxnSpPr>
        <p:spPr>
          <a:xfrm>
            <a:off x="8989271" y="2780435"/>
            <a:ext cx="4182" cy="5401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A650CAF2-2788-5A7D-E36A-D9A039C9BA30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8925419" y="3886598"/>
            <a:ext cx="9521" cy="3850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716D6CD9-F932-9694-3BFB-3983EA86B27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839819" y="4848758"/>
            <a:ext cx="13280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82F4C1CE-CA12-1915-66F2-6C635162F083}"/>
              </a:ext>
            </a:extLst>
          </p:cNvPr>
          <p:cNvCxnSpPr>
            <a:cxnSpLocks/>
          </p:cNvCxnSpPr>
          <p:nvPr/>
        </p:nvCxnSpPr>
        <p:spPr>
          <a:xfrm>
            <a:off x="11156986" y="2579915"/>
            <a:ext cx="10886" cy="2268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48B30141-7C88-685F-FC6D-27F6165C0AFB}"/>
              </a:ext>
            </a:extLst>
          </p:cNvPr>
          <p:cNvCxnSpPr>
            <a:cxnSpLocks/>
          </p:cNvCxnSpPr>
          <p:nvPr/>
        </p:nvCxnSpPr>
        <p:spPr>
          <a:xfrm flipH="1">
            <a:off x="10095632" y="2573214"/>
            <a:ext cx="10286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A5963CA9-F22C-D16D-2182-5E6B8C166EF4}"/>
              </a:ext>
            </a:extLst>
          </p:cNvPr>
          <p:cNvCxnSpPr>
            <a:cxnSpLocks/>
          </p:cNvCxnSpPr>
          <p:nvPr/>
        </p:nvCxnSpPr>
        <p:spPr>
          <a:xfrm flipH="1">
            <a:off x="8941746" y="5422053"/>
            <a:ext cx="9521" cy="3850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5E50D2BA-BED9-FB38-0833-F14018431AC5}"/>
              </a:ext>
            </a:extLst>
          </p:cNvPr>
          <p:cNvSpPr/>
          <p:nvPr/>
        </p:nvSpPr>
        <p:spPr>
          <a:xfrm>
            <a:off x="8511079" y="5807082"/>
            <a:ext cx="828677" cy="87412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AEE306F-D0A4-4BA6-A376-9B5D55F1C0B0}"/>
              </a:ext>
            </a:extLst>
          </p:cNvPr>
          <p:cNvSpPr txBox="1"/>
          <p:nvPr/>
        </p:nvSpPr>
        <p:spPr>
          <a:xfrm>
            <a:off x="8653274" y="6059477"/>
            <a:ext cx="57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3DFAFB-188F-7D1B-CA86-F4C1C9795660}"/>
              </a:ext>
            </a:extLst>
          </p:cNvPr>
          <p:cNvSpPr txBox="1"/>
          <p:nvPr/>
        </p:nvSpPr>
        <p:spPr>
          <a:xfrm>
            <a:off x="8989271" y="5367420"/>
            <a:ext cx="828677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67CA9B5-BA3B-52D1-1A08-B04785B32AB5}"/>
              </a:ext>
            </a:extLst>
          </p:cNvPr>
          <p:cNvSpPr txBox="1"/>
          <p:nvPr/>
        </p:nvSpPr>
        <p:spPr>
          <a:xfrm>
            <a:off x="9824849" y="4456470"/>
            <a:ext cx="82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CF1CD517-FEEC-686D-4E14-58886BA687FC}"/>
                  </a:ext>
                </a:extLst>
              </p:cNvPr>
              <p:cNvSpPr txBox="1"/>
              <p:nvPr/>
            </p:nvSpPr>
            <p:spPr>
              <a:xfrm>
                <a:off x="764722" y="2127289"/>
                <a:ext cx="6587032" cy="413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dirty="0">
                    <a:latin typeface="Book Antiqua" panose="02040602050305030304" pitchFamily="18" charset="0"/>
                  </a:rPr>
                  <a:t>Denoising of images is performed using </a:t>
                </a:r>
                <a:r>
                  <a:rPr lang="en-IN" sz="2000" b="1" u="sng" dirty="0">
                    <a:latin typeface="Book Antiqua" panose="02040602050305030304" pitchFamily="18" charset="0"/>
                  </a:rPr>
                  <a:t>K-SVD Algorithm.</a:t>
                </a:r>
              </a:p>
              <a:p>
                <a:pPr marL="285750" indent="-285750"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dirty="0">
                    <a:latin typeface="Book Antiqua" panose="02040602050305030304" pitchFamily="18" charset="0"/>
                  </a:rPr>
                  <a:t>K-SVD is a generality of the k-means clustering algorithm  and singular value decomposition.</a:t>
                </a:r>
              </a:p>
              <a:p>
                <a:pPr marL="285750" indent="-285750"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dirty="0">
                    <a:latin typeface="Book Antiqua" panose="02040602050305030304" pitchFamily="18" charset="0"/>
                  </a:rPr>
                  <a:t>It is an iterative algorithm alternating between sparse coding and updating the atoms in the dictionary.</a:t>
                </a:r>
              </a:p>
              <a:p>
                <a:pPr marL="285750" indent="-285750"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dirty="0">
                    <a:latin typeface="Book Antiqua" panose="02040602050305030304" pitchFamily="18" charset="0"/>
                  </a:rPr>
                  <a:t>The main objective K-SVD algorithm is </a:t>
                </a:r>
                <a:r>
                  <a:rPr lang="en-IN" sz="2000" b="1" dirty="0">
                    <a:latin typeface="Book Antiqua" panose="02040602050305030304" pitchFamily="18" charset="0"/>
                  </a:rPr>
                  <a:t>to find the best dictionary representation of the data samples as sparse representation. </a:t>
                </a:r>
                <a:endParaRPr lang="en-IN" sz="2000" dirty="0">
                  <a:latin typeface="Book Antiqua" panose="0204060205030503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IN" sz="20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0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sSub>
                                        <m:sSubPr>
                                          <m:ctrlPr>
                                            <a:rPr lang="en-IN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0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IN" sz="2000" dirty="0">
                  <a:latin typeface="Book Antiqua" panose="02040602050305030304" pitchFamily="18" charset="0"/>
                </a:endParaRPr>
              </a:p>
              <a:p>
                <a:pPr algn="just"/>
                <a:r>
                  <a:rPr lang="en-IN" sz="2000" dirty="0">
                    <a:latin typeface="Book Antiqua" panose="0204060205030503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IN" sz="20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0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0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0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0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000" dirty="0">
                    <a:latin typeface="Book Antiqua" panose="0204060205030503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0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0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sz="20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20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1CD517-FEEC-686D-4E14-58886BA6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2" y="2127289"/>
                <a:ext cx="6587032" cy="4136004"/>
              </a:xfrm>
              <a:prstGeom prst="rect">
                <a:avLst/>
              </a:prstGeom>
              <a:blipFill>
                <a:blip r:embed="rId2"/>
                <a:stretch>
                  <a:fillRect l="-925" t="-885" r="-1018" b="-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BB3F4754-9201-48EE-AC73-1A7193AB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000" cap="all" spc="100" dirty="0">
                <a:solidFill>
                  <a:srgbClr val="008080"/>
                </a:solidFill>
                <a:latin typeface="+mj-lt"/>
                <a:ea typeface="+mj-ea"/>
                <a:cs typeface="+mj-cs"/>
              </a:rPr>
              <a:t>METHODOLOGY</a:t>
            </a:r>
            <a:endParaRPr lang="en-IN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1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5FB144-FB11-E0E8-57FC-B99DD1E3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585216"/>
            <a:ext cx="8215086" cy="1499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8080"/>
                </a:solidFill>
              </a:rPr>
              <a:t>SPARSE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6299880-0B02-C030-27DE-C31305A1A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914" y="1785257"/>
                <a:ext cx="8741229" cy="463900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1900" b="1" dirty="0">
                    <a:latin typeface="Book Antiqua" panose="02040602050305030304" pitchFamily="18" charset="0"/>
                  </a:rPr>
                  <a:t>OBJECTIVE : To find the best atoms in the dictionary D that closely represents the input signal Y through iterative approach.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190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9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90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9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9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90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9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900" dirty="0">
                    <a:latin typeface="Book Antiqua" panose="02040602050305030304" pitchFamily="18" charset="0"/>
                  </a:rPr>
                  <a:t>  subject to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9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9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</a:rPr>
                              <m:t>DX</m:t>
                            </m:r>
                          </m:e>
                        </m:d>
                        <m:r>
                          <a:rPr lang="en-US" sz="19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9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endParaRPr lang="en-US" sz="1900" b="1" dirty="0">
                  <a:latin typeface="Book Antiqua" panose="0204060205030503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sz="1900" b="1" dirty="0">
                  <a:latin typeface="Book Antiqua" panose="0204060205030503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1900" dirty="0">
                    <a:latin typeface="Book Antiqua" panose="0204060205030503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>
                            <a:latin typeface="Cambria Math" panose="02040503050406030204" pitchFamily="18" charset="0"/>
                          </a:rPr>
                          <m:t>||.||</m:t>
                        </m:r>
                      </m:e>
                      <m:sub>
                        <m:r>
                          <a:rPr lang="en-US" sz="19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900" dirty="0">
                    <a:latin typeface="Book Antiqua" panose="02040602050305030304" pitchFamily="18" charset="0"/>
                  </a:rPr>
                  <a:t> is the lo  norm. The above problem is a non-convex optimization problem. We can simply convert this problem to convex problem by 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900" dirty="0">
                    <a:latin typeface="Book Antiqua" panose="02040602050305030304" pitchFamily="18" charset="0"/>
                  </a:rPr>
                  <a:t> norm.</a:t>
                </a:r>
              </a:p>
              <a:p>
                <a:pPr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US" sz="1900" dirty="0">
                    <a:latin typeface="Book Antiqua" panose="02040602050305030304" pitchFamily="18" charset="0"/>
                  </a:rPr>
                  <a:t>We have used orthogonal pursuit algorithm to compute the sparse representation vector X.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90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900" i="1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90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9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90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9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9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19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90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19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90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sz="1900" dirty="0">
                    <a:latin typeface="Book Antiqua" panose="02040602050305030304" pitchFamily="18" charset="0"/>
                  </a:rPr>
                  <a:t>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9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9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9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9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9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1900" dirty="0">
                  <a:latin typeface="Book Antiqua" panose="02040602050305030304" pitchFamily="18" charset="0"/>
                </a:endParaRPr>
              </a:p>
              <a:p>
                <a:pPr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US" sz="1900" dirty="0">
                    <a:latin typeface="Book Antiqua" panose="02040602050305030304" pitchFamily="18" charset="0"/>
                  </a:rPr>
                  <a:t>Choice of Dictionary: Overcomplete dictionary is initially initialized with some predefined atoms or functions and then is updated through dictionary learning.</a:t>
                </a:r>
              </a:p>
              <a:p>
                <a:pPr algn="just"/>
                <a:endParaRPr lang="en-IN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99880-0B02-C030-27DE-C31305A1A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914" y="1785257"/>
                <a:ext cx="8741229" cy="4639006"/>
              </a:xfrm>
              <a:blipFill>
                <a:blip r:embed="rId2"/>
                <a:stretch>
                  <a:fillRect l="-1185" t="-1314" r="-11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7D7B666-D5E6-48CE-B26A-FB5E5C34AF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6EE670A-A41A-44AD-BC1C-2090365EB5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9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B45F9-15AB-841C-E3EF-B5A7C67F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8080"/>
                </a:solidFill>
              </a:rPr>
              <a:t>ORTHOGONAL MATCHING PURSUIT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id="{527FBB29-3DD4-55EA-C268-193BDB011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1719943"/>
                <a:ext cx="10863072" cy="4589417"/>
              </a:xfrm>
              <a:noFill/>
              <a:ln w="38100"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 fontScale="92500" lnSpcReduction="10000"/>
              </a:bodyPr>
              <a:lstStyle/>
              <a:p>
                <a:r>
                  <a:rPr lang="en-IN" sz="2000" b="1" u="sng" dirty="0">
                    <a:latin typeface="Book Antiqua" panose="02040602050305030304" pitchFamily="18" charset="0"/>
                  </a:rPr>
                  <a:t>ALGORITHM: OMP()</a:t>
                </a:r>
              </a:p>
              <a:p>
                <a:pPr marL="457200" indent="-457200">
                  <a:buClr>
                    <a:srgbClr val="008080"/>
                  </a:buClr>
                  <a:buFont typeface="+mj-lt"/>
                  <a:buAutoNum type="arabicPeriod"/>
                </a:pPr>
                <a:r>
                  <a:rPr lang="en-IN" sz="2000" dirty="0">
                    <a:latin typeface="Book Antiqua" panose="02040602050305030304" pitchFamily="18" charset="0"/>
                  </a:rPr>
                  <a:t>Find a column in D that has maximum projection with the input signal Y.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sz="2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0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0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en-IN" sz="200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IN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IN" sz="200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IN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0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IN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IN" sz="20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IN" sz="2000" dirty="0">
                    <a:latin typeface="Book Antiqua" panose="02040602050305030304" pitchFamily="18" charset="0"/>
                  </a:rPr>
                  <a:t> </a:t>
                </a:r>
              </a:p>
              <a:p>
                <a:pPr marL="457200" indent="-457200">
                  <a:buClr>
                    <a:srgbClr val="008080"/>
                  </a:buClr>
                  <a:buFont typeface="+mj-lt"/>
                  <a:buAutoNum type="arabicPeriod" startAt="2"/>
                </a:pPr>
                <a:r>
                  <a:rPr lang="en-IN" sz="2000" dirty="0">
                    <a:latin typeface="Book Antiqua" panose="02040602050305030304" pitchFamily="18" charset="0"/>
                  </a:rPr>
                  <a:t>Construct a basis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00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sSup>
                          <m:sSupPr>
                            <m:ctrlPr>
                              <a:rPr lang="en-I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IN" sz="200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I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sSup>
                          <m:sSupPr>
                            <m:ctrlPr>
                              <a:rPr lang="en-IN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IN" sz="20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000" dirty="0">
                    <a:latin typeface="Book Antiqua" panose="02040602050305030304" pitchFamily="18" charset="0"/>
                  </a:rPr>
                  <a:t>  and append the column after each iteration.</a:t>
                </a:r>
              </a:p>
              <a:p>
                <a:pPr marL="457200" indent="-457200">
                  <a:buClr>
                    <a:srgbClr val="008080"/>
                  </a:buClr>
                  <a:buFont typeface="+mj-lt"/>
                  <a:buAutoNum type="arabicPeriod" startAt="2"/>
                </a:pPr>
                <a:r>
                  <a:rPr lang="en-IN" sz="2000" dirty="0">
                    <a:latin typeface="Book Antiqua" panose="0204060205030503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>
                    <a:latin typeface="Book Antiqua" panose="02040602050305030304" pitchFamily="18" charset="0"/>
                  </a:rPr>
                  <a:t> such that it minimizes the least mean square norm.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N" sz="20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0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IN" sz="20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IN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sz="20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00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N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</m:d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N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IN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I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sz="2000" dirty="0">
                  <a:latin typeface="Book Antiqua" panose="0204060205030503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N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000" dirty="0">
                  <a:latin typeface="Book Antiqua" panose="02040602050305030304" pitchFamily="18" charset="0"/>
                </a:endParaRPr>
              </a:p>
              <a:p>
                <a:pPr marL="457200" indent="-457200">
                  <a:buClr>
                    <a:srgbClr val="008080"/>
                  </a:buClr>
                  <a:buFont typeface="+mj-lt"/>
                  <a:buAutoNum type="arabicPeriod" startAt="4"/>
                </a:pPr>
                <a:r>
                  <a:rPr lang="en-IN" sz="2000" dirty="0">
                    <a:latin typeface="Book Antiqua" panose="02040602050305030304" pitchFamily="18" charset="0"/>
                  </a:rPr>
                  <a:t>Compute residue as follows.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IN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N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2000" dirty="0">
                  <a:latin typeface="Book Antiqua" panose="02040602050305030304" pitchFamily="18" charset="0"/>
                </a:endParaRPr>
              </a:p>
              <a:p>
                <a:pPr marL="457200" indent="-457200">
                  <a:buClr>
                    <a:srgbClr val="008080"/>
                  </a:buClr>
                  <a:buFont typeface="+mj-lt"/>
                  <a:buAutoNum type="arabicPeriod" startAt="5"/>
                </a:pPr>
                <a:r>
                  <a:rPr lang="en-IN" sz="2000" dirty="0">
                    <a:latin typeface="Book Antiqua" panose="02040602050305030304" pitchFamily="18" charset="0"/>
                  </a:rPr>
                  <a:t>Update the basis matrix A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000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000" dirty="0">
                    <a:latin typeface="Book Antiqua" panose="0204060205030503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N" sz="20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latin typeface="Book Antiqua" panose="0204060205030503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sz="2000" b="1" u="sng" dirty="0">
                    <a:latin typeface="Book Antiqua" panose="02040602050305030304" pitchFamily="18" charset="0"/>
                  </a:rPr>
                  <a:t>OUTPUT:</a:t>
                </a:r>
                <a:r>
                  <a:rPr lang="en-IN" sz="2000" dirty="0">
                    <a:latin typeface="Book Antiqua" panose="02040602050305030304" pitchFamily="18" charset="0"/>
                  </a:rPr>
                  <a:t> Sparse Representation vector x and basis matrix A</a:t>
                </a:r>
                <a:endParaRPr lang="en-IN" sz="2000" b="1" u="sng" dirty="0">
                  <a:latin typeface="Book Antiqua" panose="02040602050305030304" pitchFamily="18" charset="0"/>
                </a:endParaRPr>
              </a:p>
              <a:p>
                <a:pPr marL="0" indent="0">
                  <a:buNone/>
                </a:pPr>
                <a:endParaRPr lang="en-IN" sz="2000" dirty="0">
                  <a:latin typeface="Book Antiqua" panose="02040602050305030304" pitchFamily="18" charset="0"/>
                </a:endParaRPr>
              </a:p>
              <a:p>
                <a:pPr marL="0" indent="0">
                  <a:buNone/>
                </a:pPr>
                <a:endParaRPr lang="en-IN" sz="2000" dirty="0">
                  <a:latin typeface="Book Antiqua" panose="02040602050305030304" pitchFamily="18" charset="0"/>
                </a:endParaRPr>
              </a:p>
              <a:p>
                <a:pPr marL="457200" indent="-457200">
                  <a:buFont typeface="+mj-lt"/>
                  <a:buAutoNum type="arabicPeriod" startAt="5"/>
                </a:pPr>
                <a:endParaRPr lang="en-IN" sz="20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27FBB29-3DD4-55EA-C268-193BDB011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1719943"/>
                <a:ext cx="10863072" cy="4589417"/>
              </a:xfrm>
              <a:blipFill>
                <a:blip r:embed="rId2"/>
                <a:stretch>
                  <a:fillRect l="-954" t="-1726" b="-11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1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4C3C2-CA95-2042-07F9-C546A120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8080"/>
                </a:solidFill>
              </a:rPr>
              <a:t>DICTIONARY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011E150-C306-420C-45AE-7E3C4A305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9971" y="1752600"/>
                <a:ext cx="11136085" cy="4855029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Initially, an overcomplete dictionary is initialized with one atom having constant values and the remaining atoms are generated randomly with entries between [0,255] and making the DC zero.</a:t>
                </a:r>
              </a:p>
              <a:p>
                <a:pPr marL="0" indent="0" algn="just">
                  <a:buClr>
                    <a:srgbClr val="008080"/>
                  </a:buClr>
                  <a:buNone/>
                </a:pPr>
                <a:r>
                  <a:rPr lang="en-IN" sz="2000" b="1" u="sng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ALGORITHM: </a:t>
                </a:r>
                <a:r>
                  <a:rPr lang="en-IN" sz="2000" b="1" u="sng" dirty="0" err="1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learn_dictionary</a:t>
                </a:r>
                <a:r>
                  <a:rPr lang="en-IN" sz="2000" b="1" u="sng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()</a:t>
                </a:r>
              </a:p>
              <a:p>
                <a:pPr marL="342900" indent="-342900" algn="just">
                  <a:buClr>
                    <a:srgbClr val="008080"/>
                  </a:buClr>
                  <a:buFont typeface="+mj-lt"/>
                  <a:buAutoNum type="arabicPeriod"/>
                </a:pPr>
                <a:r>
                  <a:rPr lang="en-IN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For each iteration, calculate sparse representation of the input image patch through sparse coding stage.</a:t>
                </a:r>
              </a:p>
              <a:p>
                <a:pPr marL="342900" indent="-342900" algn="just">
                  <a:buClr>
                    <a:srgbClr val="008080"/>
                  </a:buClr>
                  <a:buFont typeface="+mj-lt"/>
                  <a:buAutoNum type="arabicPeriod"/>
                </a:pPr>
                <a:r>
                  <a:rPr lang="en-IN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Identify dictionary atoms with non-zero coefficients in the sparse representation and calculate the error for each such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schemeClr val="dk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sz="2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 atom as,</a:t>
                </a:r>
              </a:p>
              <a:p>
                <a:pPr marL="0" indent="0" algn="just">
                  <a:buClr>
                    <a:srgbClr val="00808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dk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000" dirty="0">
                  <a:solidFill>
                    <a:schemeClr val="dk1"/>
                  </a:solidFill>
                  <a:latin typeface="Book Antiqua" panose="02040602050305030304" pitchFamily="18" charset="0"/>
                </a:endParaRPr>
              </a:p>
              <a:p>
                <a:pPr marL="457200" indent="-457200" algn="just">
                  <a:buClr>
                    <a:srgbClr val="008080"/>
                  </a:buClr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IN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000" i="1">
                            <a:solidFill>
                              <a:schemeClr val="dk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IN" sz="2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dictionary atom is updated through SVD algorithm. S</a:t>
                </a:r>
                <a:r>
                  <a:rPr lang="en-US" sz="21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VD finds the closest rank-1 matrix (in Frobenius norm) that effectively minimize the error.</a:t>
                </a:r>
                <a:endParaRPr lang="en-IN" sz="2100" dirty="0">
                  <a:solidFill>
                    <a:schemeClr val="dk1"/>
                  </a:solidFill>
                  <a:latin typeface="Book Antiqua" panose="0204060205030503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IN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IN" dirty="0"/>
              </a:p>
              <a:p>
                <a:pPr marL="457200" indent="-457200" algn="just">
                  <a:buClr>
                    <a:srgbClr val="008080"/>
                  </a:buClr>
                  <a:buFont typeface="+mj-lt"/>
                  <a:buAutoNum type="arabicPeriod" startAt="4"/>
                </a:pPr>
                <a:r>
                  <a:rPr lang="en-IN" sz="21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Update the corresponding coefficient 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 smtClean="0">
                            <a:solidFill>
                              <a:schemeClr val="dk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IN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IN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1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1E150-C306-420C-45AE-7E3C4A305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971" y="1752600"/>
                <a:ext cx="11136085" cy="4855029"/>
              </a:xfrm>
              <a:blipFill>
                <a:blip r:embed="rId2"/>
                <a:stretch>
                  <a:fillRect l="-930" t="-1633" r="-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85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63DDBC-0963-4994-FF9D-C735FF36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8080"/>
                </a:solidFill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FB3799C-D73D-25C1-0434-C9CF56A9C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1894113"/>
                <a:ext cx="8217843" cy="4615543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b="1" u="sng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PSNR ( Peak signal to noise ratio):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𝑝𝑠𝑛𝑟</m:t>
                      </m:r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=20.</m:t>
                      </m:r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IN" sz="2000" i="1">
                              <a:solidFill>
                                <a:schemeClr val="dk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>
                                  <a:solidFill>
                                    <a:schemeClr val="dk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𝑀𝐴𝑋</m:t>
                              </m:r>
                              <m: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𝐼𝑁𝑇𝐸𝑁𝑆𝐼𝑇𝑌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IN" sz="2000" i="1">
                                      <a:solidFill>
                                        <a:schemeClr val="dk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𝑚𝑠𝑒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sz="2000" dirty="0">
                  <a:solidFill>
                    <a:schemeClr val="dk1"/>
                  </a:solidFill>
                  <a:latin typeface="Book Antiqua" panose="02040602050305030304" pitchFamily="18" charset="0"/>
                </a:endParaRPr>
              </a:p>
              <a:p>
                <a:pPr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b="1" u="sng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Mean Square Error (MSE):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lang="en-IN" sz="20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solidFill>
                                <a:schemeClr val="dk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𝑚𝑛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2000" i="1">
                              <a:solidFill>
                                <a:schemeClr val="dk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2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IN" sz="2000" i="1">
                                  <a:solidFill>
                                    <a:schemeClr val="dk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000" i="1">
                                      <a:solidFill>
                                        <a:schemeClr val="dk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NoisyIma</m:t>
                                  </m:r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sz="2000" i="1">
                                          <a:solidFill>
                                            <a:schemeClr val="dk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IN" sz="20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IN" sz="20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𝐷𝑒𝑛𝑜𝑖𝑠𝑒𝑑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sz="2000" i="1">
                                          <a:solidFill>
                                            <a:schemeClr val="dk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IN" sz="20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IN" sz="200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IN" sz="20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IN" sz="2000" dirty="0">
                  <a:solidFill>
                    <a:schemeClr val="dk1"/>
                  </a:solidFill>
                  <a:latin typeface="Book Antiqua" panose="02040602050305030304" pitchFamily="18" charset="0"/>
                </a:endParaRPr>
              </a:p>
              <a:p>
                <a:endParaRPr lang="en-IN" sz="2000" dirty="0">
                  <a:solidFill>
                    <a:schemeClr val="dk1"/>
                  </a:solidFill>
                  <a:latin typeface="Book Antiqua" panose="02040602050305030304" pitchFamily="18" charset="0"/>
                </a:endParaRPr>
              </a:p>
              <a:p>
                <a:pPr algn="just">
                  <a:buClr>
                    <a:srgbClr val="008080"/>
                  </a:buClr>
                  <a:buFont typeface="Wingdings" panose="05000000000000000000" pitchFamily="2" charset="2"/>
                  <a:buChar char="q"/>
                </a:pPr>
                <a:r>
                  <a:rPr lang="en-IN" sz="2000" b="1" u="sng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Algorithm parameters:</a:t>
                </a:r>
                <a:r>
                  <a:rPr lang="en-IN" sz="2000" b="1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 </a:t>
                </a:r>
                <a:r>
                  <a:rPr lang="en-IN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patch size, number of iterations, noise gain, dictionary size (number of atoms), sparsity parameter and Lagrange’s multiplier.</a:t>
                </a:r>
              </a:p>
              <a:p>
                <a:r>
                  <a:rPr lang="en-IN" sz="2000" dirty="0">
                    <a:solidFill>
                      <a:schemeClr val="dk1"/>
                    </a:solidFill>
                    <a:latin typeface="Book Antiqua" panose="02040602050305030304" pitchFamily="18" charset="0"/>
                  </a:rPr>
                  <a:t> </a:t>
                </a:r>
              </a:p>
              <a:p>
                <a:endParaRPr lang="en-IN" sz="1900" b="1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3799C-D73D-25C1-0434-C9CF56A9C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1894113"/>
                <a:ext cx="8217843" cy="4615543"/>
              </a:xfrm>
              <a:blipFill>
                <a:blip r:embed="rId2"/>
                <a:stretch>
                  <a:fillRect l="-1187" t="-1453" r="-13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7D7B666-D5E6-48CE-B26A-FB5E5C34AF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6EE670A-A41A-44AD-BC1C-2090365EB5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1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E128A-A7B6-2B9F-CEA6-B4B0F5C5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99" y="548640"/>
            <a:ext cx="6066818" cy="1499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8080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7DC6D3-9288-CC53-E076-18F2330C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 </a:t>
            </a:r>
            <a:r>
              <a:rPr lang="en-IN" sz="2000" dirty="0">
                <a:latin typeface="Book Antiqua" panose="02040602050305030304" pitchFamily="18" charset="0"/>
              </a:rPr>
              <a:t>Taking smaller patches of the images leads to bad reconstructed images due to lack of overlapping. Hence denoising is not proper.</a:t>
            </a:r>
          </a:p>
          <a:p>
            <a:pPr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As the number of iterations increases, PSNR decreases leading to good denoised image.</a:t>
            </a:r>
          </a:p>
          <a:p>
            <a:pPr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For higher noise images, algorithm performs better with higher patch size and number of iterations. But also blurs the image to the extent that edge detection becomes difficult.</a:t>
            </a:r>
          </a:p>
          <a:p>
            <a:pPr>
              <a:buClr>
                <a:srgbClr val="008080"/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Book Antiqua" panose="02040602050305030304" pitchFamily="18" charset="0"/>
              </a:rPr>
              <a:t>Higher MSE and low PSNR is observed for highly denoised images as shown in the adjacent figures.</a:t>
            </a:r>
          </a:p>
          <a:p>
            <a:pPr marL="0" indent="0">
              <a:buClr>
                <a:srgbClr val="008080"/>
              </a:buClr>
              <a:buNone/>
            </a:pPr>
            <a:endParaRPr lang="en-IN" sz="2000" dirty="0">
              <a:latin typeface="Book Antiqua" panose="02040602050305030304" pitchFamily="18" charset="0"/>
            </a:endParaRPr>
          </a:p>
          <a:p>
            <a:pPr>
              <a:buClr>
                <a:srgbClr val="008080"/>
              </a:buClr>
              <a:buFont typeface="Wingdings" panose="05000000000000000000" pitchFamily="2" charset="2"/>
              <a:buChar char="q"/>
            </a:pPr>
            <a:endParaRPr lang="en-IN" sz="2000" dirty="0">
              <a:latin typeface="Book Antiqua" panose="02040602050305030304" pitchFamily="18" charset="0"/>
            </a:endParaRP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xmlns="" id="{1B8EC4B1-17F5-21FF-BA84-7DE893E17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4" y="183342"/>
            <a:ext cx="4288365" cy="3084792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xmlns="" id="{F9EDCA7F-4778-BFF0-ADB8-102F0FAE5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4" y="3589867"/>
            <a:ext cx="4288365" cy="29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3998</TotalTime>
  <Words>1066</Words>
  <Application>Microsoft Office PowerPoint</Application>
  <PresentationFormat>Custom</PresentationFormat>
  <Paragraphs>89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Integral</vt:lpstr>
      <vt:lpstr>K-SVD Denoising Algorithm using Sparse and Redundant Dictionary Learning</vt:lpstr>
      <vt:lpstr>CONTENTS</vt:lpstr>
      <vt:lpstr>PROBLEM DESCRIPTION</vt:lpstr>
      <vt:lpstr>METHODOLOGY</vt:lpstr>
      <vt:lpstr>SPARSE CODING</vt:lpstr>
      <vt:lpstr>ORTHOGONAL MATCHING PURSUIT</vt:lpstr>
      <vt:lpstr>DICTIONARY LEARNING</vt:lpstr>
      <vt:lpstr>RESULTS</vt:lpstr>
      <vt:lpstr>Analysis</vt:lpstr>
      <vt:lpstr>PowerPoint Presentation</vt:lpstr>
      <vt:lpstr>Some 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K-SVD Denoising Algorithm using Sparse and Redundant Dictionary Learning</dc:title>
  <dc:creator>gargbk_rksh@outlook.com</dc:creator>
  <cp:lastModifiedBy>admin</cp:lastModifiedBy>
  <cp:revision>26</cp:revision>
  <dcterms:created xsi:type="dcterms:W3CDTF">2023-11-04T22:05:53Z</dcterms:created>
  <dcterms:modified xsi:type="dcterms:W3CDTF">2023-12-16T09:34:12Z</dcterms:modified>
</cp:coreProperties>
</file>